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the final lesson of the ML 101 course. Today we will explore concepts </a:t>
            </a:r>
            <a:r>
              <a:rPr lang="en"/>
              <a:t>beyond</a:t>
            </a:r>
            <a:r>
              <a:rPr lang="en"/>
              <a:t> supervised learning, including Unsupervised learning and generative models.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0072da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0072da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covered Supervised Learning algorithms. In all these examples the training data was accompanied by “true labels” and we expected the ML algorithm to learn how to predict those labels accurately for unseen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with some simpler ML models like Linear Regression, Logistic Regression and Decision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we learnt about Neural Networks and how Deep Learning has proven to be a game changer, especially for problems involving unstructured data like text or images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25dd62a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825dd62a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understand Unsupervised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play video)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48a6253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48a62533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 is one of the most popular algorithms used for Clustering.</a:t>
            </a:r>
            <a:endParaRPr/>
          </a:p>
          <a:p>
            <a:pPr indent="0" lvl="0" marL="0" rtl="0" algn="l">
              <a:spcBef>
                <a:spcPts val="0"/>
              </a:spcBef>
              <a:spcAft>
                <a:spcPts val="0"/>
              </a:spcAft>
              <a:buNone/>
            </a:pPr>
            <a:r>
              <a:rPr lang="en"/>
              <a:t>This is not to be confused with K-nearest neighbors algorithm we learnt under Supervised learning. Both leverage the concept of “nearest neighbor” but are still very different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play video)</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de23d39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de23d39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today’s </a:t>
            </a:r>
            <a:r>
              <a:rPr lang="en"/>
              <a:t>world we come across recommender systems everywhere. From YouTube to Instagram to Amazon to Netflix, we depend heavily on what content these apps recommend to us.</a:t>
            </a:r>
            <a:endParaRPr/>
          </a:p>
          <a:p>
            <a:pPr indent="0" lvl="0" marL="0" rtl="0" algn="l">
              <a:spcBef>
                <a:spcPts val="0"/>
              </a:spcBef>
              <a:spcAft>
                <a:spcPts val="0"/>
              </a:spcAft>
              <a:buNone/>
            </a:pPr>
            <a:r>
              <a:rPr lang="en"/>
              <a:t>Let’s learn how can we approach a movie recommender problem as an unsupervised learning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play video)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02877e2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02877e2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recap, we start with a movie rating matrix that captures user’s ratings for some of the movies. This is a very sparse matrix as a big %age of cells will be unknown.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“matrix factorization” algorithm to split this matrix into two separate matrices such that when we multiply these 2 matrices we get a matrix that is very close to the original user-rating matrix, for the known user ratings. This is called Matrix Factorization.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can use these user-embedding and movie-embeddings matrices (click) to fill the blanks in the original User-Rating matrix. This way we can predict whether a user will like a movie or not based on how well the movie’s flavor matches user’s taste.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48a625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48a625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a:t>
            </a:r>
            <a:r>
              <a:rPr lang="en">
                <a:solidFill>
                  <a:schemeClr val="dk1"/>
                </a:solidFill>
              </a:rPr>
              <a:t>n the last few years, </a:t>
            </a:r>
            <a:r>
              <a:rPr lang="en"/>
              <a:t>Generative AI has become very popular, and sparked concerns about deep fakes.</a:t>
            </a:r>
            <a:endParaRPr/>
          </a:p>
          <a:p>
            <a:pPr indent="0" lvl="0" marL="0" rtl="0" algn="l">
              <a:spcBef>
                <a:spcPts val="0"/>
              </a:spcBef>
              <a:spcAft>
                <a:spcPts val="0"/>
              </a:spcAft>
              <a:buNone/>
            </a:pPr>
            <a:r>
              <a:rPr lang="en"/>
              <a:t>In this video we will learn how we can train an ML model to be “creative”.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play video)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0072dab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0072dab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week, I have not made a hands-on </a:t>
            </a:r>
            <a:r>
              <a:rPr lang="en"/>
              <a:t>exercise. To learn about concepts like hierarchical clustering, dimensionality reduction and reinforcement learning, check out these videos.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9.png"/><Relationship Id="rId5"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yteYU_QpUxs" TargetMode="External"/><Relationship Id="rId4" Type="http://schemas.openxmlformats.org/officeDocument/2006/relationships/image" Target="../media/image8.jpg"/><Relationship Id="rId5" Type="http://schemas.openxmlformats.org/officeDocument/2006/relationships/hyperlink" Target="https://www.youtube.com/watch?v=yteYU_QpUx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iNlZ3IU5Ffw" TargetMode="External"/><Relationship Id="rId4" Type="http://schemas.openxmlformats.org/officeDocument/2006/relationships/image" Target="../media/image4.jpg"/><Relationship Id="rId5" Type="http://schemas.openxmlformats.org/officeDocument/2006/relationships/hyperlink" Target="https://www.youtube.com/watch?v=iNlZ3IU5Ff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n3RKsY2H-NE" TargetMode="External"/><Relationship Id="rId4" Type="http://schemas.openxmlformats.org/officeDocument/2006/relationships/image" Target="../media/image7.jpg"/><Relationship Id="rId5" Type="http://schemas.openxmlformats.org/officeDocument/2006/relationships/hyperlink" Target="https://www.youtube.com/watch?v=n3RKsY2H-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OXWvrRLzEaU" TargetMode="External"/><Relationship Id="rId4" Type="http://schemas.openxmlformats.org/officeDocument/2006/relationships/hyperlink" Target="http://www.youtube.com/watch?v=OXWvrRLzEaU" TargetMode="External"/><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youtube.com/watch?v=3M1wUK2zCKY" TargetMode="External"/><Relationship Id="rId4" Type="http://schemas.openxmlformats.org/officeDocument/2006/relationships/hyperlink" Target="https://www.youtube.com/watch?v=FD4DeN81ODY" TargetMode="External"/><Relationship Id="rId11" Type="http://schemas.openxmlformats.org/officeDocument/2006/relationships/image" Target="../media/image3.jpg"/><Relationship Id="rId10" Type="http://schemas.openxmlformats.org/officeDocument/2006/relationships/hyperlink" Target="http://www.youtube.com/watch?v=FD4DeN81ODY" TargetMode="External"/><Relationship Id="rId9" Type="http://schemas.openxmlformats.org/officeDocument/2006/relationships/image" Target="../media/image1.jpg"/><Relationship Id="rId5" Type="http://schemas.openxmlformats.org/officeDocument/2006/relationships/hyperlink" Target="http://www.youtube.com/watch?v=e3Jy2vShroE" TargetMode="External"/><Relationship Id="rId6" Type="http://schemas.openxmlformats.org/officeDocument/2006/relationships/image" Target="../media/image5.jpg"/><Relationship Id="rId7" Type="http://schemas.openxmlformats.org/officeDocument/2006/relationships/hyperlink" Target="https://www.youtube.com/watch?v=e3Jy2vShroE" TargetMode="External"/><Relationship Id="rId8" Type="http://schemas.openxmlformats.org/officeDocument/2006/relationships/hyperlink" Target="http://www.youtube.com/watch?v=3M1wUK2zCK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55" name="Google Shape;55;p13"/>
          <p:cNvPicPr preferRelativeResize="0"/>
          <p:nvPr/>
        </p:nvPicPr>
        <p:blipFill>
          <a:blip r:embed="rId3">
            <a:alphaModFix/>
          </a:blip>
          <a:stretch>
            <a:fillRect/>
          </a:stretch>
        </p:blipFill>
        <p:spPr>
          <a:xfrm>
            <a:off x="4305300" y="152400"/>
            <a:ext cx="4838700" cy="4838700"/>
          </a:xfrm>
          <a:prstGeom prst="rect">
            <a:avLst/>
          </a:prstGeom>
          <a:noFill/>
          <a:ln>
            <a:noFill/>
          </a:ln>
        </p:spPr>
      </p:pic>
      <p:sp>
        <p:nvSpPr>
          <p:cNvPr id="56" name="Google Shape;56;p13"/>
          <p:cNvSpPr txBox="1"/>
          <p:nvPr/>
        </p:nvSpPr>
        <p:spPr>
          <a:xfrm>
            <a:off x="265500" y="2803075"/>
            <a:ext cx="3576000" cy="1235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2100">
                <a:solidFill>
                  <a:srgbClr val="595959"/>
                </a:solidFill>
              </a:rPr>
              <a:t>Arush Garg</a:t>
            </a:r>
            <a:endParaRPr sz="2100">
              <a:solidFill>
                <a:srgbClr val="595959"/>
              </a:solidFill>
            </a:endParaRPr>
          </a:p>
          <a:p>
            <a:pPr indent="0" lvl="0" marL="0" rtl="0" algn="ctr">
              <a:spcBef>
                <a:spcPts val="0"/>
              </a:spcBef>
              <a:spcAft>
                <a:spcPts val="0"/>
              </a:spcAft>
              <a:buNone/>
            </a:pPr>
            <a:r>
              <a:t/>
            </a:r>
            <a:endParaRPr sz="2100">
              <a:solidFill>
                <a:srgbClr val="595959"/>
              </a:solidFill>
            </a:endParaRPr>
          </a:p>
          <a:p>
            <a:pPr indent="0" lvl="0" marL="0" rtl="0" algn="ctr">
              <a:spcBef>
                <a:spcPts val="0"/>
              </a:spcBef>
              <a:spcAft>
                <a:spcPts val="0"/>
              </a:spcAft>
              <a:buNone/>
            </a:pPr>
            <a:r>
              <a:rPr lang="en" sz="2100">
                <a:solidFill>
                  <a:srgbClr val="595959"/>
                </a:solidFill>
              </a:rPr>
              <a:t>AI and Machine Learning Club</a:t>
            </a:r>
            <a:endParaRPr sz="2100">
              <a:solidFill>
                <a:srgbClr val="595959"/>
              </a:solidFill>
            </a:endParaRPr>
          </a:p>
          <a:p>
            <a:pPr indent="0" lvl="0" marL="0" rtl="0" algn="ctr">
              <a:spcBef>
                <a:spcPts val="0"/>
              </a:spcBef>
              <a:spcAft>
                <a:spcPts val="0"/>
              </a:spcAft>
              <a:buNone/>
            </a:pPr>
            <a:r>
              <a:rPr lang="en" sz="2100">
                <a:solidFill>
                  <a:srgbClr val="595959"/>
                </a:solidFill>
              </a:rPr>
              <a:t>Overseas Family School</a:t>
            </a:r>
            <a:endParaRPr sz="2100">
              <a:solidFill>
                <a:srgbClr val="595959"/>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accent5"/>
                </a:solidFill>
                <a:hlinkClick r:id="rId3">
                  <a:extLst>
                    <a:ext uri="{A12FA001-AC4F-418D-AE19-62706E023703}">
                      <ahyp:hlinkClr val="tx"/>
                    </a:ext>
                  </a:extLst>
                </a:hlinkClick>
              </a:rPr>
              <a:t>bit.ly/ML_101</a:t>
            </a:r>
            <a:r>
              <a:rPr lang="en" sz="1800"/>
              <a:t>)</a:t>
            </a:r>
            <a:endParaRPr/>
          </a:p>
        </p:txBody>
      </p:sp>
      <p:sp>
        <p:nvSpPr>
          <p:cNvPr id="62" name="Google Shape;62;p14"/>
          <p:cNvSpPr txBox="1"/>
          <p:nvPr>
            <p:ph idx="1" type="body"/>
          </p:nvPr>
        </p:nvSpPr>
        <p:spPr>
          <a:xfrm>
            <a:off x="311700" y="1152475"/>
            <a:ext cx="8520600" cy="37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b="1" lang="en"/>
              <a:t>Regression</a:t>
            </a:r>
            <a:endParaRPr b="1"/>
          </a:p>
          <a:p>
            <a:pPr indent="-342900" lvl="0" marL="457200" rtl="0" algn="l">
              <a:spcBef>
                <a:spcPts val="0"/>
              </a:spcBef>
              <a:spcAft>
                <a:spcPts val="0"/>
              </a:spcAft>
              <a:buSzPts val="1800"/>
              <a:buAutoNum type="arabicPeriod"/>
            </a:pPr>
            <a:r>
              <a:rPr b="1" lang="en"/>
              <a:t>Core ML Concepts</a:t>
            </a:r>
            <a:endParaRPr b="1"/>
          </a:p>
          <a:p>
            <a:pPr indent="-342900" lvl="0" marL="457200" rtl="0" algn="l">
              <a:spcBef>
                <a:spcPts val="0"/>
              </a:spcBef>
              <a:spcAft>
                <a:spcPts val="0"/>
              </a:spcAft>
              <a:buSzPts val="1800"/>
              <a:buAutoNum type="arabicPeriod"/>
            </a:pPr>
            <a:r>
              <a:rPr b="1" lang="en"/>
              <a:t>Classification</a:t>
            </a:r>
            <a:endParaRPr b="1"/>
          </a:p>
          <a:p>
            <a:pPr indent="-342900" lvl="0" marL="457200" rtl="0" algn="l">
              <a:spcBef>
                <a:spcPts val="0"/>
              </a:spcBef>
              <a:spcAft>
                <a:spcPts val="0"/>
              </a:spcAft>
              <a:buSzPts val="1800"/>
              <a:buAutoNum type="arabicPeriod"/>
            </a:pPr>
            <a:r>
              <a:rPr b="1" lang="en"/>
              <a:t>Decision Trees</a:t>
            </a:r>
            <a:endParaRPr b="1"/>
          </a:p>
          <a:p>
            <a:pPr indent="-342900" lvl="0" marL="457200" rtl="0" algn="l">
              <a:spcBef>
                <a:spcPts val="0"/>
              </a:spcBef>
              <a:spcAft>
                <a:spcPts val="0"/>
              </a:spcAft>
              <a:buSzPts val="1800"/>
              <a:buAutoNum type="arabicPeriod"/>
            </a:pPr>
            <a:r>
              <a:rPr b="1" lang="en"/>
              <a:t>Model selection and tuning</a:t>
            </a:r>
            <a:endParaRPr b="1"/>
          </a:p>
          <a:p>
            <a:pPr indent="-342900" lvl="0" marL="457200" rtl="0" algn="l">
              <a:spcBef>
                <a:spcPts val="0"/>
              </a:spcBef>
              <a:spcAft>
                <a:spcPts val="0"/>
              </a:spcAft>
              <a:buSzPts val="1800"/>
              <a:buAutoNum type="arabicPeriod"/>
            </a:pPr>
            <a:r>
              <a:rPr b="1" lang="en"/>
              <a:t>Unstructured data: Text</a:t>
            </a:r>
            <a:endParaRPr b="1"/>
          </a:p>
          <a:p>
            <a:pPr indent="-342900" lvl="0" marL="457200" rtl="0" algn="l">
              <a:spcBef>
                <a:spcPts val="0"/>
              </a:spcBef>
              <a:spcAft>
                <a:spcPts val="0"/>
              </a:spcAft>
              <a:buSzPts val="1800"/>
              <a:buAutoNum type="arabicPeriod"/>
            </a:pPr>
            <a:r>
              <a:rPr b="1" lang="en"/>
              <a:t>Neural Networks</a:t>
            </a:r>
            <a:endParaRPr b="1"/>
          </a:p>
          <a:p>
            <a:pPr indent="-342900" lvl="0" marL="457200" rtl="0" algn="l">
              <a:spcBef>
                <a:spcPts val="0"/>
              </a:spcBef>
              <a:spcAft>
                <a:spcPts val="0"/>
              </a:spcAft>
              <a:buSzPts val="1800"/>
              <a:buAutoNum type="arabicPeriod"/>
            </a:pPr>
            <a:r>
              <a:rPr b="1" lang="en"/>
              <a:t>Unstructured data: Images</a:t>
            </a:r>
            <a:endParaRPr b="1"/>
          </a:p>
          <a:p>
            <a:pPr indent="-342900" lvl="0" marL="457200" rtl="0" algn="l">
              <a:spcBef>
                <a:spcPts val="0"/>
              </a:spcBef>
              <a:spcAft>
                <a:spcPts val="0"/>
              </a:spcAft>
              <a:buSzPts val="1800"/>
              <a:buAutoNum type="arabicPeriod"/>
            </a:pPr>
            <a:r>
              <a:rPr b="1" lang="en"/>
              <a:t>Introduction to Deep Learning</a:t>
            </a:r>
            <a:endParaRPr b="1"/>
          </a:p>
          <a:p>
            <a:pPr indent="-342900" lvl="0" marL="457200" rtl="0" algn="l">
              <a:spcBef>
                <a:spcPts val="0"/>
              </a:spcBef>
              <a:spcAft>
                <a:spcPts val="0"/>
              </a:spcAft>
              <a:buSzPts val="1800"/>
              <a:buAutoNum type="arabicPeriod"/>
            </a:pPr>
            <a:r>
              <a:rPr b="1" lang="en"/>
              <a:t>Beyond Regression &amp; Classification</a:t>
            </a:r>
            <a:endParaRPr b="1"/>
          </a:p>
        </p:txBody>
      </p:sp>
      <p:pic>
        <p:nvPicPr>
          <p:cNvPr id="63" name="Google Shape;63;p14"/>
          <p:cNvPicPr preferRelativeResize="0"/>
          <p:nvPr/>
        </p:nvPicPr>
        <p:blipFill>
          <a:blip r:embed="rId4">
            <a:alphaModFix/>
          </a:blip>
          <a:stretch>
            <a:fillRect/>
          </a:stretch>
        </p:blipFill>
        <p:spPr>
          <a:xfrm>
            <a:off x="0" y="4361848"/>
            <a:ext cx="351100" cy="351076"/>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Recap</a:t>
            </a:r>
            <a:endParaRPr b="1"/>
          </a:p>
        </p:txBody>
      </p:sp>
      <p:sp>
        <p:nvSpPr>
          <p:cNvPr id="70" name="Google Shape;70;p15"/>
          <p:cNvSpPr txBox="1"/>
          <p:nvPr>
            <p:ph idx="1" type="body"/>
          </p:nvPr>
        </p:nvSpPr>
        <p:spPr>
          <a:xfrm>
            <a:off x="0" y="1133900"/>
            <a:ext cx="5107200" cy="3781500"/>
          </a:xfrm>
          <a:prstGeom prst="rect">
            <a:avLst/>
          </a:prstGeom>
        </p:spPr>
        <p:txBody>
          <a:bodyPr anchorCtr="0" anchor="t" bIns="91425" lIns="91425" spcFirstLastPara="1" rIns="91425" wrap="square" tIns="91425">
            <a:normAutofit lnSpcReduction="10000"/>
          </a:bodyPr>
          <a:lstStyle/>
          <a:p>
            <a:pPr indent="-306459" lvl="0" marL="457200" rtl="0" algn="l">
              <a:lnSpc>
                <a:spcPct val="115000"/>
              </a:lnSpc>
              <a:spcBef>
                <a:spcPts val="1000"/>
              </a:spcBef>
              <a:spcAft>
                <a:spcPts val="0"/>
              </a:spcAft>
              <a:buSzPts val="1226"/>
              <a:buChar char="●"/>
            </a:pPr>
            <a:r>
              <a:rPr lang="en" sz="1226"/>
              <a:t>Supervised Learning</a:t>
            </a:r>
            <a:endParaRPr sz="1226"/>
          </a:p>
          <a:p>
            <a:pPr indent="-306459" lvl="1" marL="914400" rtl="0" algn="l">
              <a:lnSpc>
                <a:spcPct val="115000"/>
              </a:lnSpc>
              <a:spcBef>
                <a:spcPts val="0"/>
              </a:spcBef>
              <a:spcAft>
                <a:spcPts val="0"/>
              </a:spcAft>
              <a:buSzPts val="1226"/>
              <a:buChar char="○"/>
            </a:pPr>
            <a:r>
              <a:rPr lang="en" sz="1226"/>
              <a:t>Feed ML algorithm with training data and “labels”. Model learns to predict the label.</a:t>
            </a:r>
            <a:endParaRPr sz="1226"/>
          </a:p>
          <a:p>
            <a:pPr indent="-306459" lvl="1" marL="914400" rtl="0" algn="l">
              <a:lnSpc>
                <a:spcPct val="115000"/>
              </a:lnSpc>
              <a:spcBef>
                <a:spcPts val="0"/>
              </a:spcBef>
              <a:spcAft>
                <a:spcPts val="0"/>
              </a:spcAft>
              <a:buSzPts val="1226"/>
              <a:buChar char="○"/>
            </a:pPr>
            <a:r>
              <a:rPr lang="en" sz="1226"/>
              <a:t>Classification (predict class), Regression (predict value)</a:t>
            </a:r>
            <a:endParaRPr sz="1226"/>
          </a:p>
          <a:p>
            <a:pPr indent="-306459" lvl="0" marL="457200" rtl="0" algn="l">
              <a:lnSpc>
                <a:spcPct val="115000"/>
              </a:lnSpc>
              <a:spcBef>
                <a:spcPts val="1000"/>
              </a:spcBef>
              <a:spcAft>
                <a:spcPts val="0"/>
              </a:spcAft>
              <a:buSzPts val="1226"/>
              <a:buChar char="●"/>
            </a:pPr>
            <a:r>
              <a:rPr lang="en" sz="1226"/>
              <a:t>Classical ML</a:t>
            </a:r>
            <a:endParaRPr sz="1226"/>
          </a:p>
          <a:p>
            <a:pPr indent="-306459" lvl="1" marL="914400" rtl="0" algn="l">
              <a:lnSpc>
                <a:spcPct val="115000"/>
              </a:lnSpc>
              <a:spcBef>
                <a:spcPts val="0"/>
              </a:spcBef>
              <a:spcAft>
                <a:spcPts val="0"/>
              </a:spcAft>
              <a:buSzPts val="1226"/>
              <a:buChar char="○"/>
            </a:pPr>
            <a:r>
              <a:rPr lang="en" sz="1226"/>
              <a:t>Simpler models, smaller data sets, requires less compute power</a:t>
            </a:r>
            <a:endParaRPr sz="1226"/>
          </a:p>
          <a:p>
            <a:pPr indent="-306459" lvl="0" marL="457200" rtl="0" algn="l">
              <a:lnSpc>
                <a:spcPct val="115000"/>
              </a:lnSpc>
              <a:spcBef>
                <a:spcPts val="1000"/>
              </a:spcBef>
              <a:spcAft>
                <a:spcPts val="0"/>
              </a:spcAft>
              <a:buSzPts val="1226"/>
              <a:buChar char="●"/>
            </a:pPr>
            <a:r>
              <a:rPr lang="en" sz="1226"/>
              <a:t>Deep Learning</a:t>
            </a:r>
            <a:endParaRPr sz="1226"/>
          </a:p>
          <a:p>
            <a:pPr indent="-306459" lvl="1" marL="914400" rtl="0" algn="l">
              <a:lnSpc>
                <a:spcPct val="115000"/>
              </a:lnSpc>
              <a:spcBef>
                <a:spcPts val="0"/>
              </a:spcBef>
              <a:spcAft>
                <a:spcPts val="0"/>
              </a:spcAft>
              <a:buSzPts val="1226"/>
              <a:buChar char="○"/>
            </a:pPr>
            <a:r>
              <a:rPr lang="en" sz="1226"/>
              <a:t>Neural Networks with multiple hidden layers, the model takes care of “feature extraction”. Very effective for unstructured data</a:t>
            </a:r>
            <a:endParaRPr sz="1226"/>
          </a:p>
          <a:p>
            <a:pPr indent="-306459" lvl="1" marL="914400" rtl="0" algn="l">
              <a:lnSpc>
                <a:spcPct val="115000"/>
              </a:lnSpc>
              <a:spcBef>
                <a:spcPts val="0"/>
              </a:spcBef>
              <a:spcAft>
                <a:spcPts val="0"/>
              </a:spcAft>
              <a:buSzPts val="1226"/>
              <a:buChar char="○"/>
            </a:pPr>
            <a:r>
              <a:rPr lang="en" sz="1226"/>
              <a:t>ANNs: fully connected neural networks</a:t>
            </a:r>
            <a:endParaRPr sz="1226"/>
          </a:p>
          <a:p>
            <a:pPr indent="-306459" lvl="1" marL="914400" rtl="0" algn="l">
              <a:lnSpc>
                <a:spcPct val="115000"/>
              </a:lnSpc>
              <a:spcBef>
                <a:spcPts val="0"/>
              </a:spcBef>
              <a:spcAft>
                <a:spcPts val="0"/>
              </a:spcAft>
              <a:buSzPts val="1226"/>
              <a:buChar char="○"/>
            </a:pPr>
            <a:r>
              <a:rPr lang="en" sz="1226"/>
              <a:t>CNNs: convolution neural networks, very effective for Image input</a:t>
            </a:r>
            <a:endParaRPr sz="1226"/>
          </a:p>
          <a:p>
            <a:pPr indent="-306459" lvl="1" marL="914400" rtl="0" algn="l">
              <a:lnSpc>
                <a:spcPct val="115000"/>
              </a:lnSpc>
              <a:spcBef>
                <a:spcPts val="0"/>
              </a:spcBef>
              <a:spcAft>
                <a:spcPts val="0"/>
              </a:spcAft>
              <a:buSzPts val="1226"/>
              <a:buChar char="○"/>
            </a:pPr>
            <a:r>
              <a:rPr lang="en" sz="1226"/>
              <a:t>RNNs: recurrent neural networks, very effective for text input where “context” matters. E.g. language models</a:t>
            </a:r>
            <a:endParaRPr sz="1226"/>
          </a:p>
        </p:txBody>
      </p:sp>
      <p:pic>
        <p:nvPicPr>
          <p:cNvPr id="71" name="Google Shape;71;p15"/>
          <p:cNvPicPr preferRelativeResize="0"/>
          <p:nvPr/>
        </p:nvPicPr>
        <p:blipFill>
          <a:blip r:embed="rId3">
            <a:alphaModFix/>
          </a:blip>
          <a:stretch>
            <a:fillRect/>
          </a:stretch>
        </p:blipFill>
        <p:spPr>
          <a:xfrm>
            <a:off x="5038738" y="2931375"/>
            <a:ext cx="4036874" cy="1770075"/>
          </a:xfrm>
          <a:prstGeom prst="rect">
            <a:avLst/>
          </a:prstGeom>
          <a:noFill/>
          <a:ln>
            <a:noFill/>
          </a:ln>
        </p:spPr>
      </p:pic>
      <p:sp>
        <p:nvSpPr>
          <p:cNvPr id="72" name="Google Shape;72;p15"/>
          <p:cNvSpPr txBox="1"/>
          <p:nvPr/>
        </p:nvSpPr>
        <p:spPr>
          <a:xfrm>
            <a:off x="5038775" y="4701450"/>
            <a:ext cx="4036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Recurrent Neural Network (RNN)</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Unsupervised Learning</a:t>
            </a:r>
            <a:endParaRPr sz="2200"/>
          </a:p>
        </p:txBody>
      </p:sp>
      <p:pic>
        <p:nvPicPr>
          <p:cNvPr descr="In this video we learn about Unsupervised Machine Learning.&#10;&#10;You will learn:&#10;- What is unsupervised learning&#10;- Clustering&#10;- K-Means&#10;- Outlier Detection&#10;- Latent variable modeling&#10;- Principal Component Analysis (PCA)&#10;- Autoencoder&#10;&#10;Supervised Learning explained: https://youtu.be/Mu3POlNoLdc&#10;&#10;Get your Free Token for AssemblyAI Speech-To-Text API 👇https://www.assemblyai.com/?utm_source=youtube&amp;utm_medium=referral&amp;utm_campaign=yt_pat_9&#10;&#10;&#10;&#10;Icon by xnimrodx - Flaticon: https://www.flaticon.com/free-icons/computer" id="78" name="Google Shape;78;p16" title="Unsupervised Machine Learning Explained For Beginners">
            <a:hlinkClick r:id="rId3"/>
          </p:cNvPr>
          <p:cNvPicPr preferRelativeResize="0"/>
          <p:nvPr/>
        </p:nvPicPr>
        <p:blipFill>
          <a:blip r:embed="rId4">
            <a:alphaModFix/>
          </a:blip>
          <a:stretch>
            <a:fillRect/>
          </a:stretch>
        </p:blipFill>
        <p:spPr>
          <a:xfrm>
            <a:off x="429025" y="1144175"/>
            <a:ext cx="6436675" cy="3620625"/>
          </a:xfrm>
          <a:prstGeom prst="rect">
            <a:avLst/>
          </a:prstGeom>
          <a:noFill/>
          <a:ln>
            <a:noFill/>
          </a:ln>
        </p:spPr>
      </p:pic>
      <p:sp>
        <p:nvSpPr>
          <p:cNvPr id="79" name="Google Shape;79;p16"/>
          <p:cNvSpPr txBox="1"/>
          <p:nvPr/>
        </p:nvSpPr>
        <p:spPr>
          <a:xfrm>
            <a:off x="1157663" y="4764800"/>
            <a:ext cx="497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AssembyAI</a:t>
            </a:r>
            <a:endParaRPr sz="800"/>
          </a:p>
        </p:txBody>
      </p:sp>
      <p:sp>
        <p:nvSpPr>
          <p:cNvPr id="80" name="Google Shape;80;p16"/>
          <p:cNvSpPr/>
          <p:nvPr/>
        </p:nvSpPr>
        <p:spPr>
          <a:xfrm>
            <a:off x="7103425" y="1144175"/>
            <a:ext cx="18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81" name="Google Shape;81;p16"/>
          <p:cNvSpPr/>
          <p:nvPr/>
        </p:nvSpPr>
        <p:spPr>
          <a:xfrm>
            <a:off x="7103425" y="1843325"/>
            <a:ext cx="18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Anomaly</a:t>
            </a:r>
            <a:r>
              <a:rPr lang="en"/>
              <a:t> Detection</a:t>
            </a:r>
            <a:endParaRPr/>
          </a:p>
        </p:txBody>
      </p:sp>
      <p:sp>
        <p:nvSpPr>
          <p:cNvPr id="82" name="Google Shape;82;p16"/>
          <p:cNvSpPr/>
          <p:nvPr/>
        </p:nvSpPr>
        <p:spPr>
          <a:xfrm>
            <a:off x="7103425" y="2542475"/>
            <a:ext cx="18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Dimensionality Reduction</a:t>
            </a:r>
            <a:endParaRPr/>
          </a:p>
        </p:txBody>
      </p:sp>
      <p:sp>
        <p:nvSpPr>
          <p:cNvPr id="83" name="Google Shape;83;p16"/>
          <p:cNvSpPr/>
          <p:nvPr/>
        </p:nvSpPr>
        <p:spPr>
          <a:xfrm>
            <a:off x="7103425" y="3241625"/>
            <a:ext cx="18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Generative AI</a:t>
            </a:r>
            <a:endParaRPr/>
          </a:p>
        </p:txBody>
      </p:sp>
      <p:sp>
        <p:nvSpPr>
          <p:cNvPr id="84" name="Google Shape;84;p16"/>
          <p:cNvSpPr/>
          <p:nvPr/>
        </p:nvSpPr>
        <p:spPr>
          <a:xfrm>
            <a:off x="7103425" y="3940775"/>
            <a:ext cx="18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Recommender Systems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K-means </a:t>
            </a:r>
            <a:r>
              <a:rPr lang="en" sz="2200"/>
              <a:t>Clustering</a:t>
            </a:r>
            <a:endParaRPr sz="2200"/>
          </a:p>
        </p:txBody>
      </p:sp>
      <p:pic>
        <p:nvPicPr>
          <p:cNvPr descr="K-Means clustering is a popular unsupervised machine learning algorithm that is commonly used in the exploratory data analysis phase of a project. It groups data together into clusters based on similarities within the data. In this tutorial, we will go through the basics of running a k-means algorithm on well log data.&#10;&#10;My Medium article this video is based on. Check it out as it contains more examples and extra plots.&#10;https://towardsdatascience.com/how-to-use-unsupervised-learning-to-cluster-well-log-data-using-python-a552713748b5&#10;&#10;Timestamps:&#10;0:00 Introduction&#10;0:53 K-Means Clustering Theory&#10;2:56 Jupyter Notebook Loading Data &amp; Importing Libraries&#10;5:53 Applying a Standard Scaler&#10;8:27 Identifying Optimum Number of Clusters - Elbow Plot&#10;11:20 Appling K-Means Clustering Algorithm&#10;12:55 Plotting K-Means Clustering Results on a Scatter Plot&#10;14:25 Comparing Results from Multiple K Values&#10;18:40 Other Clustering Methods &amp; Outro&#10;&#10;DOWNLOAD NOTEBOOK &amp; DATA&#10;Data and notebooks for my entire YouTube series can now be found here:&#10;https://github.com/andymcdgeo/Andys_YouTube_Notebooks&#10;&#10;REFERENCES &amp; LIBRARIES&#10;Force 2020 Competition Github: Bormann P., Aursand P., Dilib F., Dischington P., Manral S. 2020. FORCE Machine Learning Competition. https://github.com/bolgebrygg/Force-2020-Machine-Learning-competition&#10;&#10;Competition Results: https://www.npd.no/en/force/Previous-events/results-of-the-FORCE-2020-lithology-competition/&#10;&#10;Books I Recommend:&#10;As an Amazon Associate I earn from qualifying purchases.  By buying through any of the links below I will earn commission at no extra cost to you.&#10;&#10;PYTHON FOR DATA ANALYSIS: Data Wrangling with Pandas, NumPy, and IPython&#10;UK: https://amzn.to/3HNycJ9&#10;US: https://amzn.to/3DL7qPv&#10;&#10;FUNDAMENTALS OF PETROPHYSICS&#10;UK: https://amzn.to/3l1PgSf&#10;&#10;PETROPHYSICS: Theory and Practice of Measuring Reservoir Rock and Fluid Transport Properties&#10;UK: https://amzn.to/30UNWZS&#10;US: https://amzn.to/3DNqBbd&#10;&#10;WELL LOGGING FOR EARTH SCIENTISTS&#10;UK: https://amzn.to/3FHsbfn&#10;US: https://amzn.to/3CILAuE&#10;&#10;GEOLOGICAL INTERPRETATION OF WELL LOGS&#10;UK: https://amzn.to/3l2v2HV&#10;US: https://amzn.to/30UOTkU&#10;&#10;If you haven't already, make sure you subscribe to the channel: https://www.youtube.com/channel/UCn1O_4_ApzbYwrsUdRoMmOg?sub_confirmation=1&#10;-----&#10;Thanks for watching, if you want to connect you can find me at the links below:&#10;&#10;https://andymcdonaldgeo.medium.com/&#10;https://twitter.com/geoandymcd&#10;https://www.linkedin.com/in/andymcdonaldgeo/&#10;https://www.andymcdonald.scot/&#10;&#10;Be sure to sign up for my newsletter to be kept updated when I post and share new content on YouTube and Medium.&#10;&#10;https://fabulous-founder-2965.ck.page/2ca286e572&#10;&#10;&#10;#petrophysics #python #MachineLearning #unsupervised-learning" id="90" name="Google Shape;90;p17" title="K-Means Clustering Algorithm with Python Tutorial">
            <a:hlinkClick r:id="rId3"/>
          </p:cNvPr>
          <p:cNvPicPr preferRelativeResize="0"/>
          <p:nvPr/>
        </p:nvPicPr>
        <p:blipFill>
          <a:blip r:embed="rId4">
            <a:alphaModFix/>
          </a:blip>
          <a:stretch>
            <a:fillRect/>
          </a:stretch>
        </p:blipFill>
        <p:spPr>
          <a:xfrm>
            <a:off x="394450" y="1161500"/>
            <a:ext cx="6298275" cy="3542775"/>
          </a:xfrm>
          <a:prstGeom prst="rect">
            <a:avLst/>
          </a:prstGeom>
          <a:noFill/>
          <a:ln>
            <a:noFill/>
          </a:ln>
        </p:spPr>
      </p:pic>
      <p:sp>
        <p:nvSpPr>
          <p:cNvPr id="91" name="Google Shape;91;p17"/>
          <p:cNvSpPr txBox="1"/>
          <p:nvPr/>
        </p:nvSpPr>
        <p:spPr>
          <a:xfrm>
            <a:off x="1053875" y="4764800"/>
            <a:ext cx="497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Andy McDonald</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Recommender Systems</a:t>
            </a:r>
            <a:endParaRPr/>
          </a:p>
        </p:txBody>
      </p:sp>
      <p:pic>
        <p:nvPicPr>
          <p:cNvPr descr="The key insights behind content and collaborative filtering (Matrix Factorization). How Amazon, Netflix, Facebook and others predict what you will like.&#10;&#10;Paper in this video:&#10;Matrix Factorization Techniques for Recommender Systems&#10;https://www.inf.unibz.it/~ricci/ISR/papers/ieeecomputer.pdf" id="97" name="Google Shape;97;p18" title="How Recommender Systems Work (Netflix/Amazon)">
            <a:hlinkClick r:id="rId3"/>
          </p:cNvPr>
          <p:cNvPicPr preferRelativeResize="0"/>
          <p:nvPr/>
        </p:nvPicPr>
        <p:blipFill>
          <a:blip r:embed="rId4">
            <a:alphaModFix/>
          </a:blip>
          <a:stretch>
            <a:fillRect/>
          </a:stretch>
        </p:blipFill>
        <p:spPr>
          <a:xfrm>
            <a:off x="436100" y="1170125"/>
            <a:ext cx="6322450" cy="3556375"/>
          </a:xfrm>
          <a:prstGeom prst="rect">
            <a:avLst/>
          </a:prstGeom>
          <a:noFill/>
          <a:ln>
            <a:noFill/>
          </a:ln>
        </p:spPr>
      </p:pic>
      <p:sp>
        <p:nvSpPr>
          <p:cNvPr id="98" name="Google Shape;98;p18"/>
          <p:cNvSpPr txBox="1"/>
          <p:nvPr/>
        </p:nvSpPr>
        <p:spPr>
          <a:xfrm>
            <a:off x="1157663" y="4764800"/>
            <a:ext cx="497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Art of the Problem</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490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Recommender Systems (Recap)</a:t>
            </a:r>
            <a:endParaRPr/>
          </a:p>
        </p:txBody>
      </p:sp>
      <p:sp>
        <p:nvSpPr>
          <p:cNvPr id="104" name="Google Shape;104;p19"/>
          <p:cNvSpPr/>
          <p:nvPr/>
        </p:nvSpPr>
        <p:spPr>
          <a:xfrm>
            <a:off x="311700" y="3825525"/>
            <a:ext cx="3513300" cy="51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This </a:t>
            </a:r>
            <a:r>
              <a:rPr lang="en" sz="1100"/>
              <a:t>ML approach is Collaborative Filtering using Matrix Factorization</a:t>
            </a:r>
            <a:endParaRPr sz="1100"/>
          </a:p>
        </p:txBody>
      </p:sp>
      <p:sp>
        <p:nvSpPr>
          <p:cNvPr id="105" name="Google Shape;105;p19"/>
          <p:cNvSpPr/>
          <p:nvPr/>
        </p:nvSpPr>
        <p:spPr>
          <a:xfrm>
            <a:off x="329200" y="2926525"/>
            <a:ext cx="3513300" cy="80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Start with </a:t>
            </a:r>
            <a:r>
              <a:rPr lang="en" sz="1100"/>
              <a:t>[User, Movie] rating Matrix (X) and factorize (split) it into </a:t>
            </a:r>
            <a:r>
              <a:rPr b="1" lang="en" sz="1100"/>
              <a:t>User-taste embedding (U) vector </a:t>
            </a:r>
            <a:r>
              <a:rPr lang="en" sz="1100"/>
              <a:t>&amp; </a:t>
            </a:r>
            <a:r>
              <a:rPr b="1" lang="en" sz="1100"/>
              <a:t>Movie-flavor embedding vector (M)</a:t>
            </a:r>
            <a:endParaRPr b="1" sz="1100"/>
          </a:p>
          <a:p>
            <a:pPr indent="0" lvl="0" marL="0" rtl="0" algn="ctr">
              <a:spcBef>
                <a:spcPts val="0"/>
              </a:spcBef>
              <a:spcAft>
                <a:spcPts val="0"/>
              </a:spcAft>
              <a:buNone/>
            </a:pPr>
            <a:r>
              <a:rPr lang="en" sz="1100"/>
              <a:t>such that </a:t>
            </a:r>
            <a:r>
              <a:rPr b="1" lang="en" sz="1100"/>
              <a:t>X ≅ UxM</a:t>
            </a:r>
            <a:endParaRPr b="1" sz="1100"/>
          </a:p>
        </p:txBody>
      </p:sp>
      <p:sp>
        <p:nvSpPr>
          <p:cNvPr id="106" name="Google Shape;106;p19"/>
          <p:cNvSpPr/>
          <p:nvPr/>
        </p:nvSpPr>
        <p:spPr>
          <a:xfrm>
            <a:off x="311700" y="4455725"/>
            <a:ext cx="3513300" cy="51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Now we can r</a:t>
            </a:r>
            <a:r>
              <a:rPr lang="en" sz="1100"/>
              <a:t>ecommend movies where user-taste matches movie-flavor</a:t>
            </a:r>
            <a:endParaRPr sz="1100"/>
          </a:p>
        </p:txBody>
      </p:sp>
      <p:pic>
        <p:nvPicPr>
          <p:cNvPr id="107" name="Google Shape;107;p19"/>
          <p:cNvPicPr preferRelativeResize="0"/>
          <p:nvPr/>
        </p:nvPicPr>
        <p:blipFill>
          <a:blip r:embed="rId3">
            <a:alphaModFix/>
          </a:blip>
          <a:stretch>
            <a:fillRect/>
          </a:stretch>
        </p:blipFill>
        <p:spPr>
          <a:xfrm>
            <a:off x="4045950" y="1500750"/>
            <a:ext cx="4908924" cy="3072409"/>
          </a:xfrm>
          <a:prstGeom prst="rect">
            <a:avLst/>
          </a:prstGeom>
          <a:noFill/>
          <a:ln>
            <a:noFill/>
          </a:ln>
        </p:spPr>
      </p:pic>
      <p:sp>
        <p:nvSpPr>
          <p:cNvPr id="108" name="Google Shape;108;p19"/>
          <p:cNvSpPr/>
          <p:nvPr/>
        </p:nvSpPr>
        <p:spPr>
          <a:xfrm>
            <a:off x="6418575" y="701100"/>
            <a:ext cx="1694100" cy="612300"/>
          </a:xfrm>
          <a:prstGeom prst="wedgeRoundRectCallout">
            <a:avLst>
              <a:gd fmla="val -29598" name="adj1"/>
              <a:gd fmla="val 153205" name="adj2"/>
              <a:gd fmla="val 0" name="adj3"/>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 0] is 2-D Movie-flavor embedding for movie “Jurassic Park”</a:t>
            </a:r>
            <a:endParaRPr sz="1000"/>
          </a:p>
        </p:txBody>
      </p:sp>
      <p:sp>
        <p:nvSpPr>
          <p:cNvPr id="109" name="Google Shape;109;p19"/>
          <p:cNvSpPr/>
          <p:nvPr/>
        </p:nvSpPr>
        <p:spPr>
          <a:xfrm>
            <a:off x="4122151" y="1130000"/>
            <a:ext cx="1496700" cy="612300"/>
          </a:xfrm>
          <a:prstGeom prst="wedgeRoundRectCallout">
            <a:avLst>
              <a:gd fmla="val -25512" name="adj1"/>
              <a:gd fmla="val 247656" name="adj2"/>
              <a:gd fmla="val 0" name="adj3"/>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 2] is </a:t>
            </a:r>
            <a:r>
              <a:rPr lang="en" sz="1000"/>
              <a:t>2-D user-taste embedding for User A</a:t>
            </a:r>
            <a:endParaRPr sz="1000"/>
          </a:p>
        </p:txBody>
      </p:sp>
      <p:sp>
        <p:nvSpPr>
          <p:cNvPr id="110" name="Google Shape;110;p19"/>
          <p:cNvSpPr/>
          <p:nvPr/>
        </p:nvSpPr>
        <p:spPr>
          <a:xfrm>
            <a:off x="6597125" y="4531200"/>
            <a:ext cx="2064900" cy="612300"/>
          </a:xfrm>
          <a:prstGeom prst="wedgeRoundRectCallout">
            <a:avLst>
              <a:gd fmla="val -43247" name="adj1"/>
              <a:gd fmla="val -74379" name="adj2"/>
              <a:gd fmla="val 0" name="adj3"/>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User C is likely to like Jurassic Park as the user-taste &amp; movie-flavor has strong match</a:t>
            </a:r>
            <a:endParaRPr sz="1000"/>
          </a:p>
        </p:txBody>
      </p:sp>
      <p:sp>
        <p:nvSpPr>
          <p:cNvPr id="111" name="Google Shape;111;p19"/>
          <p:cNvSpPr/>
          <p:nvPr/>
        </p:nvSpPr>
        <p:spPr>
          <a:xfrm>
            <a:off x="3479888" y="1976950"/>
            <a:ext cx="539100" cy="3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p:cNvPicPr preferRelativeResize="0"/>
          <p:nvPr/>
        </p:nvPicPr>
        <p:blipFill>
          <a:blip r:embed="rId4">
            <a:alphaModFix/>
          </a:blip>
          <a:stretch>
            <a:fillRect/>
          </a:stretch>
        </p:blipFill>
        <p:spPr>
          <a:xfrm>
            <a:off x="1000200" y="1209225"/>
            <a:ext cx="2136299" cy="1603999"/>
          </a:xfrm>
          <a:prstGeom prst="rect">
            <a:avLst/>
          </a:prstGeom>
          <a:noFill/>
          <a:ln>
            <a:noFill/>
          </a:ln>
        </p:spPr>
      </p:pic>
      <p:sp>
        <p:nvSpPr>
          <p:cNvPr id="113" name="Google Shape;113;p19"/>
          <p:cNvSpPr txBox="1"/>
          <p:nvPr/>
        </p:nvSpPr>
        <p:spPr>
          <a:xfrm>
            <a:off x="4122150" y="4544825"/>
            <a:ext cx="1309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rPr>
              <a:t>User Embeddings</a:t>
            </a:r>
            <a:endParaRPr b="1" sz="1000">
              <a:solidFill>
                <a:schemeClr val="dk2"/>
              </a:solidFill>
            </a:endParaRPr>
          </a:p>
        </p:txBody>
      </p:sp>
      <p:sp>
        <p:nvSpPr>
          <p:cNvPr id="114" name="Google Shape;114;p19"/>
          <p:cNvSpPr txBox="1"/>
          <p:nvPr/>
        </p:nvSpPr>
        <p:spPr>
          <a:xfrm rot="5400000">
            <a:off x="8360400" y="1995850"/>
            <a:ext cx="138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rPr>
              <a:t>Movie</a:t>
            </a:r>
            <a:r>
              <a:rPr b="1" lang="en" sz="1000">
                <a:solidFill>
                  <a:schemeClr val="dk2"/>
                </a:solidFill>
              </a:rPr>
              <a:t> Embeddings</a:t>
            </a:r>
            <a:endParaRPr b="1"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3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a:t>
            </a:r>
            <a:r>
              <a:rPr lang="en"/>
              <a:t>GANs (Generative Adversarial Networks)</a:t>
            </a:r>
            <a:endParaRPr/>
          </a:p>
        </p:txBody>
      </p:sp>
      <p:sp>
        <p:nvSpPr>
          <p:cNvPr id="120" name="Google Shape;120;p20"/>
          <p:cNvSpPr txBox="1"/>
          <p:nvPr/>
        </p:nvSpPr>
        <p:spPr>
          <a:xfrm>
            <a:off x="576950" y="4835700"/>
            <a:ext cx="58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Aladdin Persson</a:t>
            </a:r>
            <a:endParaRPr sz="800"/>
          </a:p>
        </p:txBody>
      </p:sp>
      <p:pic>
        <p:nvPicPr>
          <p:cNvPr descr="In this video we look at some of the impressive applications of GANs and really understand why these networks are awesome. We also understand and explain how GANs work and try to dissect the loss function which will together build a foundation so that we can start implementing these networks in upcoming videos.&#10;&#10;❤️ Support the channel ❤️&#10;https://www.youtube.com/channel/UCkzW5JSFwvKRjXABI-UTAkQ/join&#10;&#10;Paid Courses I recommend for learning (affiliate links, no extra cost for you):&#10;⭐  Machine Learning Specialization https://bit.ly/3hjTBBt&#10;⭐ Deep Learning Specialization https://bit.ly/3YcUkoI&#10;📘 MLOps Specialization http://bit.ly/3wibaWy&#10;📘 GAN Specialization https://bit.ly/3FmnZDl&#10;📘 NLP Specialization http://bit.ly/3GXoQuP&#10;&#10;✨ Free Resources that are great:&#10;NLP: https://web.stanford.edu/class/cs224n/&#10;CV: http://cs231n.stanford.edu/&#10;Deployment: https://fullstackdeeplearning.com/&#10;FastAI: https://www.fast.ai/&#10;&#10;💻 My Deep Learning Setup and Recording Setup:&#10;https://www.amazon.com/shop/aladdinpersson&#10;&#10;GitHub Repository:&#10;https://github.com/aladdinpersson/Machine-Learning-Collection&#10;&#10;✅ One-Time Donations:&#10;Paypal: https://bit.ly/3buoRYH&#10;&#10;▶️ You Can Connect with me on:&#10;Twitter - https://twitter.com/aladdinpersson&#10;LinkedIn - https://www.linkedin.com/in/aladdin-persson-a95384153/&#10;Github - https://github.com/aladdinpersson&#10;&#10;OUTLINE:&#10;0:00 - Introduction&#10;0:49 - Why GANs are awesome&#10;4:53 - How GANs work&#10;11:45 - Ending" id="121" name="Google Shape;121;p20" title="An Introduction to Generative Adversarial Networks (GANs)">
            <a:hlinkClick r:id="rId4"/>
          </p:cNvPr>
          <p:cNvPicPr preferRelativeResize="0"/>
          <p:nvPr/>
        </p:nvPicPr>
        <p:blipFill>
          <a:blip r:embed="rId5">
            <a:alphaModFix/>
          </a:blip>
          <a:stretch>
            <a:fillRect/>
          </a:stretch>
        </p:blipFill>
        <p:spPr>
          <a:xfrm>
            <a:off x="405000" y="1139275"/>
            <a:ext cx="6426975" cy="361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sp>
        <p:nvSpPr>
          <p:cNvPr id="127" name="Google Shape;127;p21"/>
          <p:cNvSpPr txBox="1"/>
          <p:nvPr/>
        </p:nvSpPr>
        <p:spPr>
          <a:xfrm>
            <a:off x="486375" y="2656525"/>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Hierarchical Clustering</a:t>
            </a:r>
            <a:endParaRPr sz="800"/>
          </a:p>
        </p:txBody>
      </p:sp>
      <p:sp>
        <p:nvSpPr>
          <p:cNvPr id="128" name="Google Shape;128;p21"/>
          <p:cNvSpPr txBox="1"/>
          <p:nvPr/>
        </p:nvSpPr>
        <p:spPr>
          <a:xfrm>
            <a:off x="486375" y="4835675"/>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4"/>
              </a:rPr>
              <a:t>PCA - Dimensionality Reduction</a:t>
            </a:r>
            <a:endParaRPr sz="800"/>
          </a:p>
        </p:txBody>
      </p:sp>
      <p:pic>
        <p:nvPicPr>
          <p:cNvPr descr="Reinforcement Learning has started to receive a lot of attention in the fields of Machine Learning and Data science. In January of 2016, a team of researchers from Google built an AI that beat the reigning world champion of the board game Go. This AI, AlphaGo, utilizes reinforcement learning in order to discover new strategies. Despite the potential of reinforcement learning, there are very few learning resources currently available. This video will help to demystify the field so that its capabilities can be better understood.&#10;&#10;Deep Learning TV on&#10;Facebook: https://www.facebook.com/DeepLearningTV/&#10;Twitter: https://twitter.com/deeplearningtv&#10;&#10;Relevant URLs&#10;Richard Sutton book: https://webdocs.cs.ualberta.ca/~sutton/book/ebook/the-book.html&#10;Tambet Matiisen post: https://www.nervanasys.com/demystifying-deep-reinforcement-learning/&#10;Andrej Karpathy post: http://karpathy.github.io/2016/05/31/rl/&#10;&#10;Credits&#10;Nickey Pickorita (YouTube art) - &#10;https://www.upwork.com/freelancers/~0147b8991909b20fca&#10;Isabel Descutner (Voice) -&#10;https://www.youtube.com/user/IsabelDescutner&#10;Dan Partynski (Copy Editing) -&#10;https://www.linkedin.com/in/danielpartynski&#10;Marek Scibior (Prezi creator, Illustrator) -&#10;http://brawuroweprezentacje.pl/&#10;Jagannath Rajagopal (Creator, Producer and Director) -&#10;https://ca.linkedin.com/in/jagannathrajagopal" id="129" name="Google Shape;129;p21" title="Reinforcement Learning - Ep. 30 (Deep Learning SIMPLIFIED)">
            <a:hlinkClick r:id="rId5"/>
          </p:cNvPr>
          <p:cNvPicPr preferRelativeResize="0"/>
          <p:nvPr/>
        </p:nvPicPr>
        <p:blipFill>
          <a:blip r:embed="rId6">
            <a:alphaModFix/>
          </a:blip>
          <a:stretch>
            <a:fillRect/>
          </a:stretch>
        </p:blipFill>
        <p:spPr>
          <a:xfrm>
            <a:off x="5312450" y="942025"/>
            <a:ext cx="3048000" cy="1714500"/>
          </a:xfrm>
          <a:prstGeom prst="rect">
            <a:avLst/>
          </a:prstGeom>
          <a:noFill/>
          <a:ln>
            <a:noFill/>
          </a:ln>
        </p:spPr>
      </p:pic>
      <p:sp>
        <p:nvSpPr>
          <p:cNvPr id="130" name="Google Shape;130;p21"/>
          <p:cNvSpPr txBox="1"/>
          <p:nvPr/>
        </p:nvSpPr>
        <p:spPr>
          <a:xfrm>
            <a:off x="5423888" y="2656525"/>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7"/>
              </a:rPr>
              <a:t>Reinforcement Learning</a:t>
            </a:r>
            <a:endParaRPr sz="800"/>
          </a:p>
        </p:txBody>
      </p:sp>
      <p:pic>
        <p:nvPicPr>
          <p:cNvPr descr="🔥Edureka Data Scientist Course  Master Program  https://www.edureka.co/masters-program/data-scientist-certification (Use Code &quot;𝐘𝐎𝐔𝐓𝐔𝐁𝐄𝟐𝟎&quot;)&#10;This Edureka tutorial explains Hierarchical Clustering, types of hierarchical clustering, agglomerative and divisive hierarchical clustering with examples, applications of hierarchical clustering, advantages and disadvantages of Hierarchical Clustering.&#10;&#10;Following things are covered in this Hierarchical Clustering Tutorial:&#10;00:00 -  Introduction&#10;02:10 - What is Clustering?&#10;04:49  -  Hierarchical Clustering&#10;05:55  - Types of Hierarchical Clustering| Agglomerative&#10;11:53 - Divisive Clustering&#10;17:16 - How to decide groups of Clusters&#10;18:05 - How to Calculate similarity among Clusters&#10;19:23 - Applications of Hierarchical Clustering&#10;23:00  - Advantages of Hierarchical Clustering&#10;23:47 - Disadvantages of Hierarchical Clustering&#10;&#10;--------𝐄𝐝𝐮𝐫𝐞𝐤𝐚 𝐎𝐧𝐥𝐢𝐧𝐞 𝐓𝐫𝐚𝐢𝐧𝐢𝐧𝐠 𝐚𝐧𝐝 𝐂𝐞𝐫𝐭𝐢𝐟𝐢𝐜𝐚𝐭𝐢𝐨𝐧---------&#10;&#10;🔵 DevOps Online Training: https://bit.ly/3Jq4Fq3&#10;🌕 AWS Online Training: https://bit.ly/32FZalU&#10;🔵 Azure DevOps Online Training: https://bit.ly/34KCh1Z&#10;🌕 Tableau Online Training: https://bit.ly/3mziKY7&#10;🔵 Power BI Online Training: https://bit.ly/3qtpbNQ&#10;🌕 Selenium Online Training: https://bit.ly/3JpKVCU&#10;🔵 PMP Online Training: https://bit.ly/32He3V3&#10;🌕 Salesforce Online Training: https://bit.ly/3mCkK24&#10;🔵 Cybersecurity Online Training: https://bit.ly/3EyGYbn&#10;🌕 Java Online Training: https://bit.ly/3qwE2Xz&#10;🔵 Big Data Online Training: https://bit.ly/3etTuy7&#10;🌕 RPA Online Training: https://bit.ly/3z8ai7l&#10;🔵 Python Online Training: https://bit.ly/3z4csoA&#10;🌕 Azure Online Training: https://bit.ly/3z2joT8&#10;🔵 GCP Online Training: https://bit.ly/3Fztwp5&#10;🌕 Microservices Online Training: https://bit.ly/3qxB9Wu&#10;🔵 Data Science Online Training: https://bit.ly/3qwny1S&#10;&#10;---------𝐄𝐝𝐮𝐫𝐞𝐤𝐚 𝐑𝐨𝐥𝐞-𝐁𝐚𝐬𝐞𝐝 𝐂𝐨𝐮𝐫𝐬𝐞𝐬---------&#10;&#10;🔵 DevOps Engineer Masters Program: https://bit.ly/3EyHRAJ&#10;🌕 Cloud Architect Masters Program: https://bit.ly/3ewTyxk&#10;🔵 Data Scientist Masters Program: https://bit.ly/32A4Tdk&#10;🌕 Big Data Architect Masters Program: https://bit.ly/3evlqBQ&#10;🔵 Machine Learning Engineer Masters Program: https://bit.ly/3mF3NUB&#10;🌕 Business Intelligence Masters Program: https://bit.ly/3JhGc6d&#10;🔵 Python Developer Masters Program: https://bit.ly/3Hh9TT3&#10;🌕 RPA Developer Masters Program: https://bit.ly/3qxTtia&#10;🔵 Web Development Masters Program: https://bit.ly/3JnvKdn&#10;🌕 Computer Science Bootcamp Program : https://bit.ly/3qnKxfq&#10;🔵 Cyber Security Masters Program: https://bit.ly/32uc8ne&#10;🌕 Full Stack Developer Masters Program : https://bit.ly/3HiAEGQ&#10;🔵 Automation Testing Engineer Masters Program : https://bit.ly/3JpL1Ku&#10;🌕 Python Developer Masters Program : https://bit.ly/3Hh9TT3&#10;🔵 Azure Cloud Engineer Masters Program: https://bit.ly/3z5Kuc1&#10;&#10;--------𝐄𝐝𝐮𝐫𝐞𝐤𝐚 𝐏𝗼𝘀𝘁 𝗚𝗿𝗮𝗱𝘂𝗮𝘁𝗲 𝐂𝐨𝐮𝐫𝐬𝐞𝐬--------&#10;&#10;🔵 Artificial and Machine Learning PGD with E &amp; ICT Academy&#10;NIT Warangal: https://bit.ly/3qxEODF&#10;&#10;🌕 Post Graduate Program in DevOps with Purdue University:  https://bit.ly/3FLNyfO&#10;&#10;📢📢 𝐓𝐨𝐩 𝟏𝟎 𝐓𝐫𝐞𝐧𝐝𝐢𝐧𝐠 𝐓𝐞𝐜𝐡𝐧𝐨𝐥𝐨𝐠𝐢𝐞𝐬 𝐭𝐨 𝐋𝐞𝐚𝐫𝐧 𝐢𝐧 𝟐𝟎𝟐𝟐 𝐒𝐞𝐫𝐢𝐞𝐬 📢📢&#10;⏩𝐓𝐨𝐩 𝟏𝟎 𝐓𝐞𝐜𝐡𝐧𝐨𝐥𝐨𝐠𝐢𝐞𝐬 𝐭𝐨 𝐋𝐞𝐚𝐫𝐧 𝐢𝐧 𝟐𝟎𝟐𝟮: https://bit.ly/3yhEs7S&#10;⏩𝐓𝐨𝐩 𝟏𝟎 𝐇𝐢𝐠𝐡𝐞𝐬𝐭 𝐏𝐚𝐲𝐢𝐧𝐠 𝐉𝐨𝐛𝐬 𝐅𝐨𝐫 𝟐𝟎𝟐𝟐: https://bit.ly/3HcpPG6&#10;⏩𝐓𝐨𝐩 𝟏𝟎 𝐏𝐫𝐨𝐠𝐫𝐚𝐦𝐦𝐢𝐧𝐠 𝐋𝐚𝐧𝐠𝐮𝐚𝐠𝐞𝐬 𝐟𝐨𝐫 𝟐𝟎𝟐𝟐: https://bit.ly/3FW6F69&#10;⏩𝐓𝐨𝐩 𝟏𝟎 𝐂𝐞𝐫𝐭𝐢𝐟𝐢𝐜𝐚𝐭𝐢𝐨𝐧𝐬 𝐟𝐨𝐫 𝟐𝟎𝟐𝟐: https://bit.ly/3gH57mr&#10;&#10;📌𝐓𝐞𝐥𝐞𝐠𝐫𝐚𝐦: https://t.me/edurekaupdates&#10;📌𝐓𝐰𝐢𝐭𝐭𝐞𝐫: https://twitter.com/edurekain&#10;📌𝐋𝐢𝐧𝐤𝐞𝐝𝐈𝐧: https://www.linkedin.com/company/edureka&#10;📌𝐈𝐧𝐬𝐭𝐚𝐠𝐫𝐚𝐦: https://www.instagram.com/edureka_learning/&#10;📌𝐅𝐚𝐜𝐞𝐛𝐨𝐨𝐤: https://www.facebook.com/edurekaIN/ &#10;📌𝐒𝐥𝐢𝐝𝐞𝐒𝐡𝐚𝐫𝐞: https://www.slideshare.net/EdurekaIN &#10;📌𝐂𝐚𝐬𝐭𝐛𝐨𝐱: https://castbox.fm/networks/505?country=IN&#10;📌𝐌𝐞𝐞𝐭𝐮𝐩: https://www.meetup.com/edureka/&#10;📌𝐂𝐨𝐦𝐦𝐮𝐧𝐢𝐭𝐲: https://www.edureka.co/community/&#10;&#10;#edureka #Top10HighestPayingJobsfor2022 #top10HighestPayingJobs #Top10Jobs2022 #trendingtechnology2022&#10;&#10;Is this program for me?&#10;If you’re passionate about AI &amp; ML and want to pursue a career in this field, this program is for you. Whether you’re a fresher or a professional, this program is designed to equip you with the skills you need to rise to the top in a career in AI &amp; ML.&#10;&#10;Is there any eligibility criteria for this program?&#10;A potential candidate must have one of the following prerequisites: Degrees like BCA, MCA, and B.Tech or Programming experience Should have studied PCM in 10+2&#10;&#10;Will I get any certificate at the end of the course?&#10;Yes, you will receive a Post-Graduate industry-recognized certificate from E &amp; ICT Academy, NIT Warangal upon successful completion of the course.&#10;&#10;For more information, please write back to us at sales@edureka.in or call us at IND: +91-9606058418 / US: 18338555775" id="131" name="Google Shape;131;p21" title="Hierarchical Clustering | Agglomerative and Divisive Hierarchical Clustering Explained | Edureka">
            <a:hlinkClick r:id="rId8"/>
          </p:cNvPr>
          <p:cNvPicPr preferRelativeResize="0"/>
          <p:nvPr/>
        </p:nvPicPr>
        <p:blipFill>
          <a:blip r:embed="rId9">
            <a:alphaModFix/>
          </a:blip>
          <a:stretch>
            <a:fillRect/>
          </a:stretch>
        </p:blipFill>
        <p:spPr>
          <a:xfrm>
            <a:off x="374925" y="942025"/>
            <a:ext cx="3048003" cy="1714500"/>
          </a:xfrm>
          <a:prstGeom prst="rect">
            <a:avLst/>
          </a:prstGeom>
          <a:noFill/>
          <a:ln>
            <a:noFill/>
          </a:ln>
        </p:spPr>
      </p:pic>
      <p:pic>
        <p:nvPicPr>
          <p:cNvPr descr="This video is gentle and motivated introduction to Principal Component Analysis  (PCA). We use PCA to analyze  the 2021 World Happiness Report published 2021 and discover what makes countries truly happy. :) &#10;&#10;&#10;References:&#10;- Scikit-Learn User Guide : https://scikit-learn.org/stable/modules/decomposition.html#pca&#10;- A Tutorial on Principal Component Analysis: https://arxiv.org/abs/1404.1100&#10;- Andrew Ng Stanford Course: https://www.youtube.com/watch?v=ey2PE5xi9-A#t=2385&amp;ab_channel=Stanford&#10;- Kaggle dataset: https://www.kaggle.com/ajaypalsinghlo/world-happiness-report-2021&#10;--------------------------&#10;&#10;Timestamps:&#10;0:00 Intro&#10;1:37 Projecting a point on a line&#10;2:00 Optimization&#10;3:27 First component&#10;4:19 Second component&#10;5:20 More generally ...&#10;&#10;--------------------------&#10;&#10;Credit:&#10;🐍 Manim and Python : https://github.com/3b1b/manim&#10;🐵 Blender3D: https://www.blender.org/&#10;🗒️ Emacs: https://www.gnu.org/software/emacs/&#10;🎹 Intro Music: Waltz of the Flowers  - Tchaikovsky&#10;🎹 Outro Music: Like That - Anno Domini Beats&#10;&#10;This video would not have been possible without the help of Gökçe Dayanıklı." id="132" name="Google Shape;132;p21" title="Principal Component Analysis (PCA)">
            <a:hlinkClick r:id="rId10"/>
          </p:cNvPr>
          <p:cNvPicPr preferRelativeResize="0"/>
          <p:nvPr/>
        </p:nvPicPr>
        <p:blipFill>
          <a:blip r:embed="rId11">
            <a:alphaModFix/>
          </a:blip>
          <a:stretch>
            <a:fillRect/>
          </a:stretch>
        </p:blipFill>
        <p:spPr>
          <a:xfrm>
            <a:off x="374925" y="3121200"/>
            <a:ext cx="3048003"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